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5"/>
  </p:notesMasterIdLst>
  <p:sldIdLst>
    <p:sldId id="264" r:id="rId2"/>
    <p:sldId id="266" r:id="rId3"/>
    <p:sldId id="265" r:id="rId4"/>
  </p:sldIdLst>
  <p:sldSz cx="9144000" cy="6858000" type="screen4x3"/>
  <p:notesSz cx="6858000" cy="9144000"/>
  <p:defaultTextStyle>
    <a:defPPr>
      <a:defRPr lang="sv-S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96" y="-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793CD0-E02E-44D3-8CBE-A9406E6702D5}" type="datetimeFigureOut">
              <a:rPr lang="sv-SE" smtClean="0"/>
              <a:pPr/>
              <a:t>2020-01-11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F15DCB-15B5-47CA-81E0-A8ECDBA2B9BB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xmlns="" val="18069059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15DCB-15B5-47CA-81E0-A8ECDBA2B9BB}" type="slidenum">
              <a:rPr lang="sv-SE" smtClean="0"/>
              <a:pPr/>
              <a:t>1</a:t>
            </a:fld>
            <a:endParaRPr lang="sv-S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15DCB-15B5-47CA-81E0-A8ECDBA2B9BB}" type="slidenum">
              <a:rPr lang="sv-SE" smtClean="0">
                <a:solidFill>
                  <a:prstClr val="black"/>
                </a:solidFill>
              </a:rPr>
              <a:pPr/>
              <a:t>2</a:t>
            </a:fld>
            <a:endParaRPr lang="sv-SE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15DCB-15B5-47CA-81E0-A8ECDBA2B9BB}" type="slidenum">
              <a:rPr lang="sv-SE" smtClean="0">
                <a:solidFill>
                  <a:prstClr val="black"/>
                </a:solidFill>
              </a:rPr>
              <a:pPr/>
              <a:t>3</a:t>
            </a:fld>
            <a:endParaRPr lang="sv-SE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 altLang="sv-SE">
              <a:solidFill>
                <a:srgbClr val="000000"/>
              </a:solidFill>
            </a:endParaRP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 altLang="sv-SE">
              <a:solidFill>
                <a:srgbClr val="000000"/>
              </a:solidFill>
            </a:endParaRP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53F151-AC07-4D28-A21D-46E2F7DD5795}" type="slidenum">
              <a:rPr lang="sv-SE" altLang="sv-SE">
                <a:solidFill>
                  <a:srgbClr val="000000"/>
                </a:solidFill>
              </a:rPr>
              <a:pPr/>
              <a:t>‹#›</a:t>
            </a:fld>
            <a:endParaRPr lang="sv-SE" altLang="sv-S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1762910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 altLang="sv-SE">
              <a:solidFill>
                <a:srgbClr val="000000"/>
              </a:solidFill>
            </a:endParaRP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 altLang="sv-SE">
              <a:solidFill>
                <a:srgbClr val="000000"/>
              </a:solidFill>
            </a:endParaRP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EB374E-A6CC-4840-A9F8-1B7E8758A4C6}" type="slidenum">
              <a:rPr lang="sv-SE" altLang="sv-SE">
                <a:solidFill>
                  <a:srgbClr val="000000"/>
                </a:solidFill>
              </a:rPr>
              <a:pPr/>
              <a:t>‹#›</a:t>
            </a:fld>
            <a:endParaRPr lang="sv-SE" altLang="sv-S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26245783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 altLang="sv-SE">
              <a:solidFill>
                <a:srgbClr val="000000"/>
              </a:solidFill>
            </a:endParaRP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 altLang="sv-SE">
              <a:solidFill>
                <a:srgbClr val="000000"/>
              </a:solidFill>
            </a:endParaRP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296045-0264-4881-A118-30D0A8351F36}" type="slidenum">
              <a:rPr lang="sv-SE" altLang="sv-SE">
                <a:solidFill>
                  <a:srgbClr val="000000"/>
                </a:solidFill>
              </a:rPr>
              <a:pPr/>
              <a:t>‹#›</a:t>
            </a:fld>
            <a:endParaRPr lang="sv-SE" altLang="sv-S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77404557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Rubrik, text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sv-SE" altLang="sv-SE">
              <a:solidFill>
                <a:srgbClr val="000000"/>
              </a:solidFill>
            </a:endParaRP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sv-SE" altLang="sv-SE">
              <a:solidFill>
                <a:srgbClr val="000000"/>
              </a:solidFill>
            </a:endParaRPr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74A29541-747A-419F-94A1-788088D10B50}" type="slidenum">
              <a:rPr lang="sv-SE" altLang="sv-SE">
                <a:solidFill>
                  <a:srgbClr val="000000"/>
                </a:solidFill>
              </a:rPr>
              <a:pPr/>
              <a:t>‹#›</a:t>
            </a:fld>
            <a:endParaRPr lang="sv-SE" altLang="sv-S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17449172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 altLang="sv-SE">
              <a:solidFill>
                <a:srgbClr val="000000"/>
              </a:solidFill>
            </a:endParaRP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 altLang="sv-SE">
              <a:solidFill>
                <a:srgbClr val="000000"/>
              </a:solidFill>
            </a:endParaRP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FDAF34-9C6F-4728-B652-6F0F9CD52909}" type="slidenum">
              <a:rPr lang="sv-SE" altLang="sv-SE">
                <a:solidFill>
                  <a:srgbClr val="000000"/>
                </a:solidFill>
              </a:rPr>
              <a:pPr/>
              <a:t>‹#›</a:t>
            </a:fld>
            <a:endParaRPr lang="sv-SE" altLang="sv-S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18214213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 altLang="sv-SE">
              <a:solidFill>
                <a:srgbClr val="000000"/>
              </a:solidFill>
            </a:endParaRP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 altLang="sv-SE">
              <a:solidFill>
                <a:srgbClr val="000000"/>
              </a:solidFill>
            </a:endParaRP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9E47FF-3782-4815-8F2F-E76CD5104751}" type="slidenum">
              <a:rPr lang="sv-SE" altLang="sv-SE">
                <a:solidFill>
                  <a:srgbClr val="000000"/>
                </a:solidFill>
              </a:rPr>
              <a:pPr/>
              <a:t>‹#›</a:t>
            </a:fld>
            <a:endParaRPr lang="sv-SE" altLang="sv-S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18657689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 altLang="sv-SE">
              <a:solidFill>
                <a:srgbClr val="000000"/>
              </a:solidFill>
            </a:endParaRP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 altLang="sv-SE">
              <a:solidFill>
                <a:srgbClr val="000000"/>
              </a:solidFill>
            </a:endParaRPr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6750B8-84FD-4D71-A87B-A79738AB1188}" type="slidenum">
              <a:rPr lang="sv-SE" altLang="sv-SE">
                <a:solidFill>
                  <a:srgbClr val="000000"/>
                </a:solidFill>
              </a:rPr>
              <a:pPr/>
              <a:t>‹#›</a:t>
            </a:fld>
            <a:endParaRPr lang="sv-SE" altLang="sv-S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62759074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 altLang="sv-SE">
              <a:solidFill>
                <a:srgbClr val="000000"/>
              </a:solidFill>
            </a:endParaRPr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 altLang="sv-SE">
              <a:solidFill>
                <a:srgbClr val="000000"/>
              </a:solidFill>
            </a:endParaRPr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8B8FC7-2C79-44B4-8E20-82B032BEBB45}" type="slidenum">
              <a:rPr lang="sv-SE" altLang="sv-SE">
                <a:solidFill>
                  <a:srgbClr val="000000"/>
                </a:solidFill>
              </a:rPr>
              <a:pPr/>
              <a:t>‹#›</a:t>
            </a:fld>
            <a:endParaRPr lang="sv-SE" altLang="sv-S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73868804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 altLang="sv-SE">
              <a:solidFill>
                <a:srgbClr val="000000"/>
              </a:solidFill>
            </a:endParaRPr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 altLang="sv-SE">
              <a:solidFill>
                <a:srgbClr val="000000"/>
              </a:solidFill>
            </a:endParaRPr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630248-980B-43DC-A4EC-F2E1D52B9B56}" type="slidenum">
              <a:rPr lang="sv-SE" altLang="sv-SE">
                <a:solidFill>
                  <a:srgbClr val="000000"/>
                </a:solidFill>
              </a:rPr>
              <a:pPr/>
              <a:t>‹#›</a:t>
            </a:fld>
            <a:endParaRPr lang="sv-SE" altLang="sv-S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31643139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 altLang="sv-SE">
              <a:solidFill>
                <a:srgbClr val="000000"/>
              </a:solidFill>
            </a:endParaRPr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 altLang="sv-SE">
              <a:solidFill>
                <a:srgbClr val="000000"/>
              </a:solidFill>
            </a:endParaRP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AC19DB-053F-4AF3-8145-7AFACBA73A7A}" type="slidenum">
              <a:rPr lang="sv-SE" altLang="sv-SE">
                <a:solidFill>
                  <a:srgbClr val="000000"/>
                </a:solidFill>
              </a:rPr>
              <a:pPr/>
              <a:t>‹#›</a:t>
            </a:fld>
            <a:endParaRPr lang="sv-SE" altLang="sv-S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17191395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 altLang="sv-SE">
              <a:solidFill>
                <a:srgbClr val="000000"/>
              </a:solidFill>
            </a:endParaRP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 altLang="sv-SE">
              <a:solidFill>
                <a:srgbClr val="000000"/>
              </a:solidFill>
            </a:endParaRPr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CAFD50-B156-453D-B8A1-78B2CF32DE03}" type="slidenum">
              <a:rPr lang="sv-SE" altLang="sv-SE">
                <a:solidFill>
                  <a:srgbClr val="000000"/>
                </a:solidFill>
              </a:rPr>
              <a:pPr/>
              <a:t>‹#›</a:t>
            </a:fld>
            <a:endParaRPr lang="sv-SE" altLang="sv-S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2967076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 altLang="sv-SE">
              <a:solidFill>
                <a:srgbClr val="000000"/>
              </a:solidFill>
            </a:endParaRP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 altLang="sv-SE">
              <a:solidFill>
                <a:srgbClr val="000000"/>
              </a:solidFill>
            </a:endParaRPr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C9D16B-AA8C-4567-AD35-344B37B4A37B}" type="slidenum">
              <a:rPr lang="sv-SE" altLang="sv-SE">
                <a:solidFill>
                  <a:srgbClr val="000000"/>
                </a:solidFill>
              </a:rPr>
              <a:pPr/>
              <a:t>‹#›</a:t>
            </a:fld>
            <a:endParaRPr lang="sv-SE" altLang="sv-S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42294925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sv-SE" smtClean="0"/>
              <a:t>Klicka här för att ändra format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sv-SE" smtClean="0"/>
              <a:t>Klicka här för att ändra format på bakgrundstexten</a:t>
            </a:r>
          </a:p>
          <a:p>
            <a:pPr lvl="1"/>
            <a:r>
              <a:rPr lang="sv-SE" altLang="sv-SE" smtClean="0"/>
              <a:t>Nivå två</a:t>
            </a:r>
          </a:p>
          <a:p>
            <a:pPr lvl="2"/>
            <a:r>
              <a:rPr lang="sv-SE" altLang="sv-SE" smtClean="0"/>
              <a:t>Nivå tre</a:t>
            </a:r>
          </a:p>
          <a:p>
            <a:pPr lvl="3"/>
            <a:r>
              <a:rPr lang="sv-SE" altLang="sv-SE" smtClean="0"/>
              <a:t>Nivå fyra</a:t>
            </a:r>
          </a:p>
          <a:p>
            <a:pPr lvl="4"/>
            <a:r>
              <a:rPr lang="sv-SE" altLang="sv-SE" smtClean="0"/>
              <a:t>Nivå fem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sv-SE" altLang="sv-SE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sv-SE" altLang="sv-SE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F79F13F-37C4-4D89-8AB6-F7E0B498A378}" type="slidenum">
              <a:rPr lang="sv-SE" altLang="sv-SE">
                <a:solidFill>
                  <a:srgbClr val="000000"/>
                </a:solidFill>
              </a:rPr>
              <a:pPr/>
              <a:t>‹#›</a:t>
            </a:fld>
            <a:endParaRPr lang="sv-SE" altLang="sv-S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049000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" grpId="0"/>
      <p:bldP spid="1027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v-SE" altLang="sv-SE" dirty="0" smtClean="0"/>
              <a:t>Material  </a:t>
            </a:r>
            <a:endParaRPr lang="sv-SE" altLang="sv-SE" sz="2400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85786" y="1714488"/>
            <a:ext cx="3311525" cy="2787668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endParaRPr lang="sv-SE" altLang="sv-SE" sz="2400" dirty="0"/>
          </a:p>
          <a:p>
            <a:pPr>
              <a:lnSpc>
                <a:spcPct val="90000"/>
              </a:lnSpc>
              <a:buFontTx/>
              <a:buNone/>
            </a:pPr>
            <a:endParaRPr lang="sv-SE" altLang="sv-SE" sz="2400" dirty="0"/>
          </a:p>
          <a:p>
            <a:pPr>
              <a:lnSpc>
                <a:spcPct val="90000"/>
              </a:lnSpc>
              <a:buFontTx/>
              <a:buNone/>
            </a:pPr>
            <a:endParaRPr lang="sv-SE" altLang="sv-SE" sz="2400" dirty="0"/>
          </a:p>
          <a:p>
            <a:pPr>
              <a:lnSpc>
                <a:spcPct val="90000"/>
              </a:lnSpc>
              <a:buFontTx/>
              <a:buNone/>
            </a:pPr>
            <a:endParaRPr lang="sv-SE" altLang="sv-SE" sz="2400" dirty="0"/>
          </a:p>
        </p:txBody>
      </p:sp>
      <p:sp>
        <p:nvSpPr>
          <p:cNvPr id="9" name="Platshållare för innehåll 8"/>
          <p:cNvSpPr>
            <a:spLocks noGrp="1"/>
          </p:cNvSpPr>
          <p:nvPr>
            <p:ph sz="half" idx="2"/>
          </p:nvPr>
        </p:nvSpPr>
        <p:spPr>
          <a:xfrm>
            <a:off x="4357686" y="1600200"/>
            <a:ext cx="4329114" cy="4525963"/>
          </a:xfrm>
        </p:spPr>
        <p:txBody>
          <a:bodyPr/>
          <a:lstStyle/>
          <a:p>
            <a:pPr lvl="0">
              <a:buNone/>
            </a:pPr>
            <a:r>
              <a:rPr lang="sv-SE" sz="2000" dirty="0">
                <a:solidFill>
                  <a:srgbClr val="000000"/>
                </a:solidFill>
              </a:rPr>
              <a:t>Syfte: </a:t>
            </a:r>
          </a:p>
          <a:p>
            <a:pPr lvl="0">
              <a:buNone/>
            </a:pPr>
            <a:r>
              <a:rPr lang="sv-SE" sz="2000" dirty="0" smtClean="0">
                <a:solidFill>
                  <a:srgbClr val="000000"/>
                </a:solidFill>
              </a:rPr>
              <a:t>Att utforska olika materials egenskaper och resonera kring hur de används i tekniska lösningar</a:t>
            </a:r>
            <a:endParaRPr lang="sv-SE" sz="2000" dirty="0">
              <a:solidFill>
                <a:srgbClr val="000000"/>
              </a:solidFill>
            </a:endParaRPr>
          </a:p>
          <a:p>
            <a:pPr lvl="0">
              <a:buNone/>
            </a:pPr>
            <a:endParaRPr lang="sv-SE" sz="2000" dirty="0">
              <a:solidFill>
                <a:srgbClr val="000000"/>
              </a:solidFill>
            </a:endParaRPr>
          </a:p>
          <a:p>
            <a:pPr lvl="0">
              <a:buNone/>
            </a:pPr>
            <a:endParaRPr lang="sv-SE" sz="2000" dirty="0">
              <a:solidFill>
                <a:srgbClr val="000000"/>
              </a:solidFill>
            </a:endParaRPr>
          </a:p>
          <a:p>
            <a:pPr lvl="0">
              <a:buNone/>
            </a:pPr>
            <a:endParaRPr lang="sv-SE" sz="2800" dirty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sv-SE" sz="1800" dirty="0" smtClean="0"/>
          </a:p>
        </p:txBody>
      </p:sp>
      <p:pic>
        <p:nvPicPr>
          <p:cNvPr id="7" name="Picture 6" descr="C:\Users\Luis\Pictures\Camera Roll\Gerald 1 beskärt - kopia (2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00100" y="428604"/>
            <a:ext cx="892175" cy="895350"/>
          </a:xfrm>
          <a:prstGeom prst="rect">
            <a:avLst/>
          </a:prstGeom>
          <a:noFill/>
        </p:spPr>
      </p:pic>
      <p:pic>
        <p:nvPicPr>
          <p:cNvPr id="8" name="Picture 2" descr="C:\Users\luisos\Desktop\Tklektioner 1718\Bilder\Language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00034" y="2071678"/>
            <a:ext cx="2852928" cy="28529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04006245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v-SE" altLang="sv-SE" dirty="0" smtClean="0"/>
              <a:t> Grupper av material   </a:t>
            </a:r>
            <a:endParaRPr lang="sv-SE" altLang="sv-SE" sz="2400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85786" y="1714488"/>
            <a:ext cx="3311525" cy="2787668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endParaRPr lang="sv-SE" altLang="sv-SE" sz="2400" dirty="0"/>
          </a:p>
          <a:p>
            <a:pPr>
              <a:lnSpc>
                <a:spcPct val="90000"/>
              </a:lnSpc>
              <a:buFontTx/>
              <a:buNone/>
            </a:pPr>
            <a:endParaRPr lang="sv-SE" altLang="sv-SE" sz="2400" dirty="0"/>
          </a:p>
          <a:p>
            <a:pPr>
              <a:lnSpc>
                <a:spcPct val="90000"/>
              </a:lnSpc>
              <a:buFontTx/>
              <a:buNone/>
            </a:pPr>
            <a:endParaRPr lang="sv-SE" altLang="sv-SE" sz="2400" dirty="0"/>
          </a:p>
          <a:p>
            <a:pPr>
              <a:lnSpc>
                <a:spcPct val="90000"/>
              </a:lnSpc>
              <a:buFontTx/>
              <a:buNone/>
            </a:pPr>
            <a:endParaRPr lang="sv-SE" altLang="sv-SE" sz="2400" dirty="0"/>
          </a:p>
        </p:txBody>
      </p:sp>
      <p:sp>
        <p:nvSpPr>
          <p:cNvPr id="9" name="Platshållare för innehåll 8"/>
          <p:cNvSpPr>
            <a:spLocks noGrp="1"/>
          </p:cNvSpPr>
          <p:nvPr>
            <p:ph sz="half" idx="2"/>
          </p:nvPr>
        </p:nvSpPr>
        <p:spPr>
          <a:xfrm>
            <a:off x="4357686" y="1600200"/>
            <a:ext cx="4329114" cy="4525963"/>
          </a:xfrm>
        </p:spPr>
        <p:txBody>
          <a:bodyPr/>
          <a:lstStyle/>
          <a:p>
            <a:r>
              <a:rPr lang="sv-SE" sz="2000" b="1" dirty="0" smtClean="0">
                <a:solidFill>
                  <a:srgbClr val="000000"/>
                </a:solidFill>
              </a:rPr>
              <a:t>Polymere</a:t>
            </a:r>
            <a:r>
              <a:rPr lang="sv-SE" sz="2000" dirty="0" smtClean="0">
                <a:solidFill>
                  <a:srgbClr val="000000"/>
                </a:solidFill>
              </a:rPr>
              <a:t>r – långa molekyler. Plast, gummi, trä</a:t>
            </a:r>
          </a:p>
          <a:p>
            <a:r>
              <a:rPr lang="sv-SE" sz="2000" b="1" dirty="0" smtClean="0">
                <a:solidFill>
                  <a:srgbClr val="000000"/>
                </a:solidFill>
              </a:rPr>
              <a:t>Keramer och glas</a:t>
            </a:r>
            <a:r>
              <a:rPr lang="sv-SE" sz="2000" dirty="0" smtClean="0">
                <a:solidFill>
                  <a:srgbClr val="000000"/>
                </a:solidFill>
              </a:rPr>
              <a:t>.</a:t>
            </a:r>
          </a:p>
          <a:p>
            <a:pPr>
              <a:buNone/>
            </a:pPr>
            <a:r>
              <a:rPr lang="sv-SE" sz="2000" dirty="0" smtClean="0">
                <a:solidFill>
                  <a:srgbClr val="000000"/>
                </a:solidFill>
              </a:rPr>
              <a:t>     Keramer är grupp oorganiska material. Ex porslin och lerprodukter. </a:t>
            </a:r>
          </a:p>
          <a:p>
            <a:pPr>
              <a:buNone/>
            </a:pPr>
            <a:r>
              <a:rPr lang="sv-SE" sz="2000" dirty="0" smtClean="0">
                <a:solidFill>
                  <a:srgbClr val="000000"/>
                </a:solidFill>
              </a:rPr>
              <a:t>     Glas är smält sand.</a:t>
            </a:r>
          </a:p>
          <a:p>
            <a:r>
              <a:rPr lang="sv-SE" sz="2000" b="1" dirty="0" smtClean="0">
                <a:solidFill>
                  <a:srgbClr val="000000"/>
                </a:solidFill>
              </a:rPr>
              <a:t>Fibrer</a:t>
            </a:r>
            <a:r>
              <a:rPr lang="sv-SE" sz="2000" dirty="0" smtClean="0">
                <a:solidFill>
                  <a:srgbClr val="000000"/>
                </a:solidFill>
              </a:rPr>
              <a:t> – långa trådar </a:t>
            </a:r>
          </a:p>
          <a:p>
            <a:r>
              <a:rPr lang="sv-SE" sz="2000" dirty="0" smtClean="0">
                <a:solidFill>
                  <a:srgbClr val="000000"/>
                </a:solidFill>
              </a:rPr>
              <a:t>Kompositer – blandning av olika material  </a:t>
            </a:r>
          </a:p>
          <a:p>
            <a:r>
              <a:rPr lang="sv-SE" sz="2000" b="1" dirty="0" smtClean="0">
                <a:solidFill>
                  <a:srgbClr val="000000"/>
                </a:solidFill>
              </a:rPr>
              <a:t>Metaller och legeringar </a:t>
            </a:r>
            <a:r>
              <a:rPr lang="sv-SE" sz="2000" dirty="0" smtClean="0">
                <a:solidFill>
                  <a:srgbClr val="000000"/>
                </a:solidFill>
              </a:rPr>
              <a:t>– grupp av grundämnen. Blandningar av dessa </a:t>
            </a:r>
            <a:endParaRPr lang="sv-SE" sz="2000" dirty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sv-SE" sz="1800" dirty="0" smtClean="0"/>
          </a:p>
        </p:txBody>
      </p:sp>
      <p:pic>
        <p:nvPicPr>
          <p:cNvPr id="7" name="Picture 6" descr="C:\Users\Luis\Pictures\Camera Roll\Gerald 1 beskärt - kopia (2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00100" y="428604"/>
            <a:ext cx="892175" cy="895350"/>
          </a:xfrm>
          <a:prstGeom prst="rect">
            <a:avLst/>
          </a:prstGeom>
          <a:noFill/>
        </p:spPr>
      </p:pic>
      <p:pic>
        <p:nvPicPr>
          <p:cNvPr id="8" name="Picture 2" descr="C:\Users\luisos\Desktop\Tklektioner 1718\Bilder\Language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14282" y="2000240"/>
            <a:ext cx="2852928" cy="28529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ktangel 9"/>
          <p:cNvSpPr/>
          <p:nvPr/>
        </p:nvSpPr>
        <p:spPr>
          <a:xfrm>
            <a:off x="642910" y="1785926"/>
            <a:ext cx="150019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b="1" dirty="0" smtClean="0">
                <a:solidFill>
                  <a:srgbClr val="000000"/>
                </a:solidFill>
              </a:rPr>
              <a:t>Ämnets ord</a:t>
            </a:r>
            <a:endParaRPr lang="sv-SE" b="1" dirty="0"/>
          </a:p>
        </p:txBody>
      </p:sp>
    </p:spTree>
    <p:extLst>
      <p:ext uri="{BB962C8B-B14F-4D97-AF65-F5344CB8AC3E}">
        <p14:creationId xmlns:p14="http://schemas.microsoft.com/office/powerpoint/2010/main" xmlns="" val="380587052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v-SE" altLang="sv-SE" dirty="0" smtClean="0"/>
              <a:t> Materialegenskaper   </a:t>
            </a:r>
            <a:endParaRPr lang="sv-SE" altLang="sv-SE" sz="2400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85786" y="1714488"/>
            <a:ext cx="3311525" cy="2787668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endParaRPr lang="sv-SE" altLang="sv-SE" sz="2400" dirty="0"/>
          </a:p>
          <a:p>
            <a:pPr>
              <a:lnSpc>
                <a:spcPct val="90000"/>
              </a:lnSpc>
              <a:buFontTx/>
              <a:buNone/>
            </a:pPr>
            <a:endParaRPr lang="sv-SE" altLang="sv-SE" sz="2400" dirty="0"/>
          </a:p>
          <a:p>
            <a:pPr>
              <a:lnSpc>
                <a:spcPct val="90000"/>
              </a:lnSpc>
              <a:buFontTx/>
              <a:buNone/>
            </a:pPr>
            <a:endParaRPr lang="sv-SE" altLang="sv-SE" sz="2400" dirty="0"/>
          </a:p>
          <a:p>
            <a:pPr>
              <a:lnSpc>
                <a:spcPct val="90000"/>
              </a:lnSpc>
              <a:buFontTx/>
              <a:buNone/>
            </a:pPr>
            <a:endParaRPr lang="sv-SE" altLang="sv-SE" sz="2400" dirty="0"/>
          </a:p>
        </p:txBody>
      </p:sp>
      <p:sp>
        <p:nvSpPr>
          <p:cNvPr id="9" name="Platshållare för innehåll 8"/>
          <p:cNvSpPr>
            <a:spLocks noGrp="1"/>
          </p:cNvSpPr>
          <p:nvPr>
            <p:ph sz="half" idx="2"/>
          </p:nvPr>
        </p:nvSpPr>
        <p:spPr>
          <a:xfrm>
            <a:off x="4357686" y="1600200"/>
            <a:ext cx="4329114" cy="4525963"/>
          </a:xfrm>
        </p:spPr>
        <p:txBody>
          <a:bodyPr/>
          <a:lstStyle/>
          <a:p>
            <a:r>
              <a:rPr lang="sv-SE" sz="2000" b="1" dirty="0" smtClean="0">
                <a:solidFill>
                  <a:srgbClr val="000000"/>
                </a:solidFill>
              </a:rPr>
              <a:t>Hållfasthet</a:t>
            </a:r>
            <a:r>
              <a:rPr lang="sv-SE" sz="2000" dirty="0" smtClean="0">
                <a:solidFill>
                  <a:srgbClr val="000000"/>
                </a:solidFill>
              </a:rPr>
              <a:t> – hur väl ett material motstår belastningar utan att gå sönder: hoptryckning, utdragning.</a:t>
            </a:r>
          </a:p>
          <a:p>
            <a:r>
              <a:rPr lang="sv-SE" sz="2000" dirty="0" smtClean="0">
                <a:solidFill>
                  <a:srgbClr val="000000"/>
                </a:solidFill>
              </a:rPr>
              <a:t>Böjning (ytterkurvan blir längre, mellan innerkurvan trycks ihop)</a:t>
            </a:r>
          </a:p>
          <a:p>
            <a:r>
              <a:rPr lang="sv-SE" sz="2000" b="1" dirty="0" smtClean="0">
                <a:solidFill>
                  <a:srgbClr val="000000"/>
                </a:solidFill>
              </a:rPr>
              <a:t>Hårdhet</a:t>
            </a:r>
            <a:r>
              <a:rPr lang="sv-SE" sz="2000" dirty="0" smtClean="0">
                <a:solidFill>
                  <a:srgbClr val="000000"/>
                </a:solidFill>
              </a:rPr>
              <a:t> – reptålighet på ytan</a:t>
            </a:r>
          </a:p>
          <a:p>
            <a:r>
              <a:rPr lang="sv-SE" sz="2000" dirty="0" smtClean="0">
                <a:solidFill>
                  <a:srgbClr val="000000"/>
                </a:solidFill>
              </a:rPr>
              <a:t>Hur väl ett material motstår värme, nötning/slitage (eller beständighet mot värme, osv.)</a:t>
            </a:r>
          </a:p>
          <a:p>
            <a:r>
              <a:rPr lang="sv-SE" sz="2000" dirty="0">
                <a:solidFill>
                  <a:srgbClr val="000000"/>
                </a:solidFill>
              </a:rPr>
              <a:t>Vattenabsorption/ sugga upp </a:t>
            </a:r>
            <a:r>
              <a:rPr lang="sv-SE" sz="2000" dirty="0" smtClean="0">
                <a:solidFill>
                  <a:srgbClr val="000000"/>
                </a:solidFill>
              </a:rPr>
              <a:t>vatten</a:t>
            </a:r>
          </a:p>
          <a:p>
            <a:r>
              <a:rPr lang="sv-SE" sz="2000" dirty="0" smtClean="0">
                <a:solidFill>
                  <a:srgbClr val="000000"/>
                </a:solidFill>
              </a:rPr>
              <a:t>Densitet/täthet – mängden massa per volym</a:t>
            </a:r>
          </a:p>
          <a:p>
            <a:r>
              <a:rPr lang="sv-SE" sz="2000" dirty="0" smtClean="0">
                <a:solidFill>
                  <a:srgbClr val="000000"/>
                </a:solidFill>
              </a:rPr>
              <a:t>Kostnader </a:t>
            </a:r>
            <a:r>
              <a:rPr lang="sv-SE" sz="2000" dirty="0" smtClean="0">
                <a:solidFill>
                  <a:srgbClr val="000000"/>
                </a:solidFill>
              </a:rPr>
              <a:t> </a:t>
            </a:r>
            <a:endParaRPr lang="sv-SE" sz="2000" dirty="0" smtClean="0">
              <a:solidFill>
                <a:srgbClr val="000000"/>
              </a:solidFill>
            </a:endParaRPr>
          </a:p>
          <a:p>
            <a:pPr>
              <a:buNone/>
            </a:pPr>
            <a:endParaRPr lang="sv-SE" sz="2000" dirty="0" smtClean="0">
              <a:solidFill>
                <a:srgbClr val="000000"/>
              </a:solidFill>
            </a:endParaRPr>
          </a:p>
          <a:p>
            <a:endParaRPr lang="sv-SE" sz="2000" dirty="0" smtClean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sv-SE" sz="1800" dirty="0" smtClean="0"/>
          </a:p>
        </p:txBody>
      </p:sp>
      <p:pic>
        <p:nvPicPr>
          <p:cNvPr id="7" name="Picture 6" descr="C:\Users\Luis\Pictures\Camera Roll\Gerald 1 beskärt - kopia (2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00100" y="428604"/>
            <a:ext cx="892175" cy="895350"/>
          </a:xfrm>
          <a:prstGeom prst="rect">
            <a:avLst/>
          </a:prstGeom>
          <a:noFill/>
        </p:spPr>
      </p:pic>
      <p:sp>
        <p:nvSpPr>
          <p:cNvPr id="10" name="Rektangel 9"/>
          <p:cNvSpPr/>
          <p:nvPr/>
        </p:nvSpPr>
        <p:spPr>
          <a:xfrm>
            <a:off x="642910" y="1785926"/>
            <a:ext cx="150019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b="1" dirty="0" smtClean="0">
                <a:solidFill>
                  <a:srgbClr val="000000"/>
                </a:solidFill>
              </a:rPr>
              <a:t>Ämnets ord</a:t>
            </a:r>
            <a:endParaRPr lang="sv-SE" b="1" dirty="0"/>
          </a:p>
        </p:txBody>
      </p:sp>
      <p:pic>
        <p:nvPicPr>
          <p:cNvPr id="12" name="Bildobjekt 11" descr="Friidrott, Stavhopp, Idrott, Junior Gala Mannheim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28662" y="2357430"/>
            <a:ext cx="15240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380587052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Standardformgivning">
  <a:themeElements>
    <a:clrScheme name="Standardformgivning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formgivning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Standardformgivning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formgivning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formgivning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formgivning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formgivning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formgivning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formgivning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1151</TotalTime>
  <Words>144</Words>
  <Application>Microsoft Office PowerPoint</Application>
  <PresentationFormat>Bildspel på skärmen (4:3)</PresentationFormat>
  <Paragraphs>33</Paragraphs>
  <Slides>3</Slides>
  <Notes>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3</vt:i4>
      </vt:variant>
    </vt:vector>
  </HeadingPairs>
  <TitlesOfParts>
    <vt:vector size="4" baseType="lpstr">
      <vt:lpstr>1_Standardformgivning</vt:lpstr>
      <vt:lpstr>Material  </vt:lpstr>
      <vt:lpstr> Grupper av material   </vt:lpstr>
      <vt:lpstr> Materialegenskaper  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Luis</dc:title>
  <dc:creator>pc</dc:creator>
  <cp:lastModifiedBy>Luis Sosa</cp:lastModifiedBy>
  <cp:revision>91</cp:revision>
  <dcterms:created xsi:type="dcterms:W3CDTF">2011-01-10T18:43:38Z</dcterms:created>
  <dcterms:modified xsi:type="dcterms:W3CDTF">2020-01-11T06:07:31Z</dcterms:modified>
</cp:coreProperties>
</file>